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7" r:id="rId1"/>
  </p:sldMasterIdLst>
  <p:notesMasterIdLst>
    <p:notesMasterId r:id="rId23"/>
  </p:notesMasterIdLst>
  <p:sldIdLst>
    <p:sldId id="257" r:id="rId2"/>
    <p:sldId id="282" r:id="rId3"/>
    <p:sldId id="286" r:id="rId4"/>
    <p:sldId id="260" r:id="rId5"/>
    <p:sldId id="261" r:id="rId6"/>
    <p:sldId id="263" r:id="rId7"/>
    <p:sldId id="284" r:id="rId8"/>
    <p:sldId id="278" r:id="rId9"/>
    <p:sldId id="280" r:id="rId10"/>
    <p:sldId id="266" r:id="rId11"/>
    <p:sldId id="267" r:id="rId12"/>
    <p:sldId id="269" r:id="rId13"/>
    <p:sldId id="268" r:id="rId14"/>
    <p:sldId id="271" r:id="rId15"/>
    <p:sldId id="276" r:id="rId16"/>
    <p:sldId id="277" r:id="rId17"/>
    <p:sldId id="272" r:id="rId18"/>
    <p:sldId id="273" r:id="rId19"/>
    <p:sldId id="274" r:id="rId20"/>
    <p:sldId id="275" r:id="rId21"/>
    <p:sldId id="285" r:id="rId2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8" d="100"/>
          <a:sy n="28" d="100"/>
        </p:scale>
        <p:origin x="3150" y="18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38B6A0-922C-4854-A74E-3C7128E2C5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2726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623B33-DE62-4925-86DE-1CCAC0BEAA5C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95868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73F237-E4CA-491F-B01B-444B6CDDDF86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45058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45059" name="Rectangle 2051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44611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39C87-B163-42CE-85C9-EAEF4DB68EDF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84345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71232D-81C6-43A9-B987-C54AB3BDB5AA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946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268602-9F64-46EF-BFB4-A4B8E721932A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20541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08DADF-9247-4E29-A2E2-F7E640550472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226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AEE11A-9BA6-4C2B-B69F-2F21B95AF21F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1402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DF6F9D-AAAC-4C58-B56C-13ED38E8E923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8513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7FF56C-3E3C-4EA4-A4B2-C537511C0C45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4189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EE47B2-66C0-4ACB-8C78-1F5702CDFD0B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8637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56D6F6-F449-4B10-AD88-6C2FEEEDEDE9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74573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96B5E1-ABB2-40B7-ABC7-1A3D52793C98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225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FE3D06-75AD-449D-99D0-6D547754313D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04354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096722-A20F-45E2-BB99-670B7ADD4CD4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1393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7C46-F290-4012-9883-6CF69F5A085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2332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76F4-B618-438F-AEF8-04D8A23A987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2117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76F4-B618-438F-AEF8-04D8A23A987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00602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76F4-B618-438F-AEF8-04D8A23A987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3519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76F4-B618-438F-AEF8-04D8A23A987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5308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76F4-B618-438F-AEF8-04D8A23A987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2244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76F4-B618-438F-AEF8-04D8A23A987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0308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A538D-8DD1-42C0-81A5-5FA4185F74A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28093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70DB-2C65-4062-98FC-D46BA09FC71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26965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Online Image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AC1283E0-AD2E-49B9-91C0-5544C05AB6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3050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F7841-5531-48E8-A2F7-3C4127F96E6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368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DB36-1930-48C3-B508-83D66643BCB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2995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DFB5-3D5B-4F17-8455-85DA21FCC8B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3217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4E40-2C73-468C-B997-0F95E756918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568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B3EEE-4285-4F5F-900D-B38EFE1F33F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1128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38E5-0BD0-4832-A6B4-B0AAAAD78A0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9180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2EB7-86B3-4514-9F5D-90D38134E97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311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BA6F6-6E5D-46F3-8F00-C9D7FAEAD1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605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976F4-B618-438F-AEF8-04D8A23A987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7481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6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3432" y="2636912"/>
            <a:ext cx="7772400" cy="1143000"/>
          </a:xfrm>
          <a:noFill/>
          <a:ln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US" altLang="en-US" sz="4400" dirty="0"/>
              <a:t/>
            </a:r>
            <a:br>
              <a:rPr lang="en-US" altLang="en-US" sz="4400" dirty="0"/>
            </a:br>
            <a:r>
              <a:rPr lang="en-US" altLang="en-US" sz="4400" dirty="0" smtClean="0"/>
              <a:t>MR2300: Marketing </a:t>
            </a:r>
            <a:r>
              <a:rPr lang="en-US" altLang="en-US" sz="4400" dirty="0"/>
              <a:t>Research</a:t>
            </a:r>
            <a:br>
              <a:rPr lang="en-US" altLang="en-US" sz="4400" dirty="0"/>
            </a:br>
            <a:r>
              <a:rPr lang="en-US" altLang="en-US" sz="4400" dirty="0"/>
              <a:t/>
            </a:r>
            <a:br>
              <a:rPr lang="en-US" altLang="en-US" sz="4400" dirty="0"/>
            </a:br>
            <a:r>
              <a:rPr lang="en-US" altLang="en-US" sz="2800" dirty="0" smtClean="0">
                <a:solidFill>
                  <a:schemeClr val="tx1"/>
                </a:solidFill>
              </a:rPr>
              <a:t>Paul Tilley</a:t>
            </a:r>
            <a:br>
              <a:rPr lang="en-US" altLang="en-US" sz="2800" dirty="0" smtClean="0">
                <a:solidFill>
                  <a:schemeClr val="tx1"/>
                </a:solidFill>
              </a:rPr>
            </a:br>
            <a:r>
              <a:rPr lang="en-US" altLang="en-US" sz="2800" dirty="0" smtClean="0">
                <a:solidFill>
                  <a:schemeClr val="tx1"/>
                </a:solidFill>
              </a:rPr>
              <a:t>MR2300 </a:t>
            </a:r>
            <a:r>
              <a:rPr lang="en-US" altLang="en-US" sz="2800" dirty="0" smtClean="0"/>
              <a:t>Hybrid</a:t>
            </a:r>
            <a:br>
              <a:rPr lang="en-US" altLang="en-US" sz="2800" dirty="0" smtClean="0"/>
            </a:br>
            <a:r>
              <a:rPr lang="en-US" altLang="en-US" sz="2800" dirty="0" smtClean="0"/>
              <a:t>-------------------</a:t>
            </a:r>
            <a:br>
              <a:rPr lang="en-US" altLang="en-US" sz="2800" dirty="0" smtClean="0"/>
            </a:b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8475" y="4581128"/>
            <a:ext cx="6400800" cy="1752600"/>
          </a:xfrm>
          <a:noFill/>
          <a:ln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altLang="en-US" sz="3200" dirty="0" smtClean="0"/>
              <a:t>Unit 6: Primary Research: Observation</a:t>
            </a:r>
            <a:endParaRPr lang="en-US" alt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1124744"/>
            <a:ext cx="4667250" cy="9810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2" name="Object 4"/>
          <p:cNvGraphicFramePr>
            <a:graphicFrameLocks/>
          </p:cNvGraphicFramePr>
          <p:nvPr/>
        </p:nvGraphicFramePr>
        <p:xfrm>
          <a:off x="6705600" y="3352800"/>
          <a:ext cx="2146300" cy="313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4" name="Clip" r:id="rId4" imgW="2145960" imgH="3136680" progId="MS_ClipArt_Gallery.2">
                  <p:embed/>
                </p:oleObj>
              </mc:Choice>
              <mc:Fallback>
                <p:oleObj name="Clip" r:id="rId4" imgW="2145960" imgH="313668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3352800"/>
                        <a:ext cx="2146300" cy="313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Observation of Physical Objects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Physical-trace evidence </a:t>
            </a:r>
          </a:p>
          <a:p>
            <a:r>
              <a:rPr lang="en-US" altLang="en-US"/>
              <a:t>Wear and tear of a book  indicates how often it has been read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/>
          </p:cNvGraphicFramePr>
          <p:nvPr/>
        </p:nvGraphicFramePr>
        <p:xfrm>
          <a:off x="6019800" y="3276600"/>
          <a:ext cx="3632200" cy="325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8" name="Clip" r:id="rId4" imgW="3632040" imgH="3251160" progId="MS_ClipArt_Gallery.2">
                  <p:embed/>
                </p:oleObj>
              </mc:Choice>
              <mc:Fallback>
                <p:oleObj name="Clip" r:id="rId4" imgW="3632040" imgH="3251160" progId="MS_ClipArt_Gallery.2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3276600"/>
                        <a:ext cx="3632200" cy="325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Scientifically Contrived Observation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The creation of an artificial environment to test a hypothesis 	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Content Analysis</a:t>
            </a:r>
            <a:r>
              <a:rPr lang="en-US" altLang="en-US" i="1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Obtains data by observing and analyzing the content of advertisements, letters, articles, etc.</a:t>
            </a:r>
          </a:p>
          <a:p>
            <a:r>
              <a:rPr lang="en-US" altLang="en-US"/>
              <a:t>Deals with the study of the message itself</a:t>
            </a:r>
          </a:p>
          <a:p>
            <a:r>
              <a:rPr lang="en-US" altLang="en-US"/>
              <a:t>Measures the extent of emphasis or omission </a:t>
            </a:r>
          </a:p>
        </p:txBody>
      </p:sp>
      <p:pic>
        <p:nvPicPr>
          <p:cNvPr id="28676" name="Picture 4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648200"/>
            <a:ext cx="25273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Response Latency</a:t>
            </a:r>
            <a:endParaRPr lang="en-US" altLang="en-US" b="1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Recording the decision time necessary to make a choice between two alternatives</a:t>
            </a:r>
            <a:endParaRPr lang="en-US" altLang="en-US" b="1"/>
          </a:p>
          <a:p>
            <a:r>
              <a:rPr lang="en-US" altLang="en-US"/>
              <a:t>It is presumed  to indicate the strength of preference between alternatives.</a:t>
            </a:r>
          </a:p>
        </p:txBody>
      </p:sp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7696201" y="4191001"/>
          <a:ext cx="1865313" cy="186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72" name="Clip" r:id="rId4" imgW="1865160" imgH="1864800" progId="MS_ClipArt_Gallery.2">
                  <p:embed/>
                </p:oleObj>
              </mc:Choice>
              <mc:Fallback>
                <p:oleObj name="Clip" r:id="rId4" imgW="1865160" imgH="1864800" progId="MS_ClipArt_Gallery.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6201" y="4191001"/>
                        <a:ext cx="1865313" cy="186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95400" y="404664"/>
            <a:ext cx="7772400" cy="1143000"/>
          </a:xfrm>
          <a:noFill/>
          <a:ln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/>
              <a:t>Mechanical Observation</a:t>
            </a:r>
            <a:endParaRPr lang="en-US" altLang="en-US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09800" y="2057400"/>
            <a:ext cx="3810000" cy="4114800"/>
          </a:xfrm>
          <a:noFill/>
          <a:ln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800"/>
              <a:t>Traffic Counters</a:t>
            </a:r>
          </a:p>
          <a:p>
            <a:r>
              <a:rPr lang="en-US" altLang="en-US" sz="2800"/>
              <a:t>Web Traffic</a:t>
            </a:r>
          </a:p>
          <a:p>
            <a:r>
              <a:rPr lang="en-US" altLang="en-US" sz="2800"/>
              <a:t>Scanners</a:t>
            </a:r>
          </a:p>
          <a:p>
            <a:r>
              <a:rPr lang="en-US" altLang="en-US" sz="2800"/>
              <a:t>Peoplemeter</a:t>
            </a:r>
          </a:p>
          <a:p>
            <a:r>
              <a:rPr lang="en-US" altLang="en-US" sz="2800"/>
              <a:t>Physiological Measures</a:t>
            </a:r>
          </a:p>
        </p:txBody>
      </p:sp>
      <p:graphicFrame>
        <p:nvGraphicFramePr>
          <p:cNvPr id="32772" name="Object 4"/>
          <p:cNvGraphicFramePr>
            <a:graphicFrameLocks/>
          </p:cNvGraphicFramePr>
          <p:nvPr/>
        </p:nvGraphicFramePr>
        <p:xfrm>
          <a:off x="6172200" y="2325689"/>
          <a:ext cx="3841750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6" name="Clip" r:id="rId4" imgW="3841560" imgH="3609720" progId="MS_ClipArt_Gallery.2">
                  <p:embed/>
                </p:oleObj>
              </mc:Choice>
              <mc:Fallback>
                <p:oleObj name="Clip" r:id="rId4" imgW="3841560" imgH="360972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325689"/>
                        <a:ext cx="3841750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Monitoring Web Site Traffic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Hits and page views</a:t>
            </a:r>
          </a:p>
          <a:p>
            <a:r>
              <a:rPr lang="en-US" altLang="en-US" dirty="0" smtClean="0"/>
              <a:t>Facebook Insights</a:t>
            </a:r>
          </a:p>
          <a:p>
            <a:r>
              <a:rPr lang="en-US" altLang="en-US" dirty="0" smtClean="0"/>
              <a:t>YouTube Analytics</a:t>
            </a:r>
          </a:p>
          <a:p>
            <a:r>
              <a:rPr lang="en-US" altLang="en-US" dirty="0" smtClean="0"/>
              <a:t>Google Analytics</a:t>
            </a:r>
          </a:p>
          <a:p>
            <a:r>
              <a:rPr lang="en-US" altLang="en-US" dirty="0" smtClean="0"/>
              <a:t>Blog Analytics</a:t>
            </a:r>
          </a:p>
          <a:p>
            <a:endParaRPr lang="en-US" altLang="en-US" dirty="0" smtClean="0"/>
          </a:p>
          <a:p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305" t="8240" r="57407" b="6081"/>
          <a:stretch/>
        </p:blipFill>
        <p:spPr>
          <a:xfrm>
            <a:off x="5348472" y="1666382"/>
            <a:ext cx="6095870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7408" y="548680"/>
            <a:ext cx="7772400" cy="1143000"/>
          </a:xfrm>
          <a:noFill/>
          <a:ln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Physiological Reactions</a:t>
            </a:r>
            <a:endParaRPr lang="en-US" altLang="en-US" b="1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2057400"/>
            <a:ext cx="7772400" cy="4114800"/>
          </a:xfrm>
          <a:noFill/>
          <a:ln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Eye tracking</a:t>
            </a:r>
          </a:p>
          <a:p>
            <a:r>
              <a:rPr lang="en-US" altLang="en-US"/>
              <a:t>Pupilometer</a:t>
            </a:r>
          </a:p>
          <a:p>
            <a:r>
              <a:rPr lang="en-US" altLang="en-US"/>
              <a:t>Psychogalvanometer</a:t>
            </a:r>
          </a:p>
          <a:p>
            <a:r>
              <a:rPr lang="en-US" altLang="en-US"/>
              <a:t>Voice pitch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Eye Tracking Monitors</a:t>
            </a:r>
            <a:endParaRPr lang="en-US" altLang="en-US" b="1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Record how the subject actually reads or views an advertisement</a:t>
            </a:r>
          </a:p>
          <a:p>
            <a:r>
              <a:rPr lang="en-US" altLang="en-US"/>
              <a:t>Measure unconscious eye movements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Pupilometer</a:t>
            </a:r>
            <a:endParaRPr lang="en-US" altLang="en-US" b="1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2057400"/>
            <a:ext cx="7772400" cy="4038600"/>
          </a:xfrm>
          <a:noFill/>
          <a:ln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This device observes and records changes in the diameter of the subject’s pupils. </a:t>
            </a:r>
          </a:p>
        </p:txBody>
      </p:sp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4343400" y="3124200"/>
          <a:ext cx="3360738" cy="328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0" name="Clip" r:id="rId4" imgW="3360240" imgH="3283920" progId="MS_ClipArt_Gallery.2">
                  <p:embed/>
                </p:oleObj>
              </mc:Choice>
              <mc:Fallback>
                <p:oleObj name="Clip" r:id="rId4" imgW="3360240" imgH="3283920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124200"/>
                        <a:ext cx="3360738" cy="3284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Psychogalvanometer</a:t>
            </a:r>
            <a:endParaRPr lang="en-US" altLang="en-US" b="1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Measures galvanic skin response</a:t>
            </a:r>
          </a:p>
          <a:p>
            <a:r>
              <a:rPr lang="en-US" altLang="en-US"/>
              <a:t>Involuntary changes in the electrical resistance of the skin</a:t>
            </a:r>
          </a:p>
          <a:p>
            <a:r>
              <a:rPr lang="en-US" altLang="en-US"/>
              <a:t>Assumption: physiological changes accompany emotional reactions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 this Video we will: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Discuss what can be observed and how that can be used in primary research</a:t>
            </a:r>
          </a:p>
          <a:p>
            <a:r>
              <a:rPr lang="en-CA" dirty="0" smtClean="0"/>
              <a:t>Discuss the role of observation in market research</a:t>
            </a:r>
          </a:p>
          <a:p>
            <a:r>
              <a:rPr lang="en-CA" dirty="0" smtClean="0"/>
              <a:t>Discuss the differences between direct and contrived observation</a:t>
            </a:r>
          </a:p>
          <a:p>
            <a:r>
              <a:rPr lang="en-CA" dirty="0" smtClean="0"/>
              <a:t>Identify the ethical issues presented by observational research</a:t>
            </a:r>
          </a:p>
          <a:p>
            <a:r>
              <a:rPr lang="en-CA" dirty="0" smtClean="0"/>
              <a:t>Discuss observational techniques</a:t>
            </a:r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4927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Voice Pitch Analysis</a:t>
            </a:r>
            <a:endParaRPr lang="en-US" altLang="en-US" b="1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Measures emotional reactions through physiological changes in a person’s voice</a:t>
            </a:r>
          </a:p>
        </p:txBody>
      </p:sp>
      <p:graphicFrame>
        <p:nvGraphicFramePr>
          <p:cNvPr id="40964" name="Object 4"/>
          <p:cNvGraphicFramePr>
            <a:graphicFrameLocks/>
          </p:cNvGraphicFramePr>
          <p:nvPr/>
        </p:nvGraphicFramePr>
        <p:xfrm>
          <a:off x="4038600" y="3505201"/>
          <a:ext cx="3403600" cy="188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4" name="Clip" r:id="rId4" imgW="3403440" imgH="1882440" progId="MS_ClipArt_Gallery.2">
                  <p:embed/>
                </p:oleObj>
              </mc:Choice>
              <mc:Fallback>
                <p:oleObj name="Clip" r:id="rId4" imgW="3403440" imgH="188244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3505201"/>
                        <a:ext cx="3403600" cy="188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Ethics on Observation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" t="10181" r="8591" b="9638"/>
          <a:stretch/>
        </p:blipFill>
        <p:spPr>
          <a:xfrm>
            <a:off x="775963" y="1628800"/>
            <a:ext cx="9145017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63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Observation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471" y="1556792"/>
            <a:ext cx="10515600" cy="4351338"/>
          </a:xfrm>
        </p:spPr>
        <p:txBody>
          <a:bodyPr>
            <a:normAutofit/>
          </a:bodyPr>
          <a:lstStyle/>
          <a:p>
            <a:r>
              <a:rPr lang="en-CA" sz="3600" dirty="0" smtClean="0"/>
              <a:t>Observation is a form of Primary research that involves a process of  systematically recording  the behavioural patterns of people, objects, and occurrences as they are witnessed.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189980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 Can Be Observed?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Physical actions</a:t>
            </a:r>
          </a:p>
          <a:p>
            <a:r>
              <a:rPr lang="en-US" altLang="en-US"/>
              <a:t>Verbal behavior</a:t>
            </a:r>
          </a:p>
          <a:p>
            <a:r>
              <a:rPr lang="en-US" altLang="en-US"/>
              <a:t>Expressive behavior</a:t>
            </a:r>
          </a:p>
          <a:p>
            <a:r>
              <a:rPr lang="en-US" altLang="en-US"/>
              <a:t>Spatial relations and locations</a:t>
            </a:r>
          </a:p>
          <a:p>
            <a:r>
              <a:rPr lang="en-US" altLang="en-US"/>
              <a:t>Temporal patterns</a:t>
            </a:r>
          </a:p>
          <a:p>
            <a:r>
              <a:rPr lang="en-US" altLang="en-US"/>
              <a:t>Verbal and pictorial records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Grp="1" noChangeArrowheads="1"/>
          </p:cNvSpPr>
          <p:nvPr>
            <p:ph type="title"/>
          </p:nvPr>
        </p:nvSpPr>
        <p:spPr>
          <a:xfrm>
            <a:off x="623392" y="299769"/>
            <a:ext cx="7772400" cy="1219200"/>
          </a:xfrm>
        </p:spPr>
        <p:txBody>
          <a:bodyPr/>
          <a:lstStyle/>
          <a:p>
            <a:r>
              <a:rPr lang="en-US" altLang="en-US" dirty="0"/>
              <a:t>What Can Be Observed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6" t="8000" r="3341" b="13251"/>
          <a:stretch/>
        </p:blipFill>
        <p:spPr>
          <a:xfrm>
            <a:off x="643200" y="1124744"/>
            <a:ext cx="10801200" cy="5400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51384" y="332656"/>
            <a:ext cx="7772400" cy="1143000"/>
          </a:xfrm>
          <a:noFill/>
          <a:ln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/>
              <a:t>Categories of Observation</a:t>
            </a:r>
            <a:endParaRPr lang="en-US" altLang="en-US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2057400"/>
            <a:ext cx="7772400" cy="4114800"/>
          </a:xfrm>
          <a:noFill/>
          <a:ln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Human versus mechanical</a:t>
            </a:r>
          </a:p>
          <a:p>
            <a:r>
              <a:rPr lang="en-US" altLang="en-US"/>
              <a:t>Visible versus hidden</a:t>
            </a:r>
          </a:p>
          <a:p>
            <a:r>
              <a:rPr lang="en-US" altLang="en-US"/>
              <a:t>Direct</a:t>
            </a:r>
          </a:p>
          <a:p>
            <a:r>
              <a:rPr lang="en-US" altLang="en-US"/>
              <a:t>Contrived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Nonverbal Communication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1701" r="12791" b="5901"/>
          <a:stretch/>
        </p:blipFill>
        <p:spPr>
          <a:xfrm>
            <a:off x="1775520" y="1412776"/>
            <a:ext cx="7627938" cy="512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78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Observation of Human Behavior</a:t>
            </a:r>
            <a:br>
              <a:rPr lang="en-US" altLang="en-US"/>
            </a:br>
            <a:r>
              <a:rPr lang="en-US" altLang="en-US"/>
              <a:t>Benefits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Communication with respondent is not necessary</a:t>
            </a:r>
          </a:p>
          <a:p>
            <a:r>
              <a:rPr lang="en-US" altLang="en-US" dirty="0"/>
              <a:t>Data without distortions due to self-report (e.g.: without social desirability) Bias</a:t>
            </a:r>
          </a:p>
          <a:p>
            <a:r>
              <a:rPr lang="en-US" altLang="en-US" dirty="0"/>
              <a:t>No need to rely on respondents memory</a:t>
            </a:r>
          </a:p>
          <a:p>
            <a:r>
              <a:rPr lang="en-US" altLang="en-US" dirty="0"/>
              <a:t>Nonverbal behavior data may be </a:t>
            </a:r>
            <a:r>
              <a:rPr lang="en-US" altLang="en-US" dirty="0" smtClean="0"/>
              <a:t>obtained</a:t>
            </a:r>
          </a:p>
          <a:p>
            <a:r>
              <a:rPr lang="en-US" altLang="en-US" dirty="0" smtClean="0"/>
              <a:t>Certain </a:t>
            </a:r>
            <a:r>
              <a:rPr lang="en-US" altLang="en-US" dirty="0"/>
              <a:t>data may be obtained more quickly</a:t>
            </a:r>
          </a:p>
          <a:p>
            <a:r>
              <a:rPr lang="en-US" altLang="en-US" dirty="0"/>
              <a:t>Environmental conditions may be recorded</a:t>
            </a:r>
          </a:p>
          <a:p>
            <a:r>
              <a:rPr lang="en-US" altLang="en-US" dirty="0"/>
              <a:t>May be combined with survey to provide supplemental evidence</a:t>
            </a:r>
          </a:p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Observation of Human Behavior</a:t>
            </a:r>
            <a:br>
              <a:rPr lang="en-US" altLang="en-US"/>
            </a:br>
            <a:r>
              <a:rPr lang="en-US" altLang="en-US"/>
              <a:t>Limitations</a:t>
            </a:r>
          </a:p>
        </p:txBody>
      </p:sp>
      <p:sp>
        <p:nvSpPr>
          <p:cNvPr id="48131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Cognitive phenomena cannot be observed</a:t>
            </a:r>
          </a:p>
          <a:p>
            <a:r>
              <a:rPr lang="en-US" altLang="en-US"/>
              <a:t>Interpretation of data may be a problem</a:t>
            </a:r>
          </a:p>
          <a:p>
            <a:r>
              <a:rPr lang="en-US" altLang="en-US"/>
              <a:t>Not all activity can be recorded</a:t>
            </a:r>
          </a:p>
          <a:p>
            <a:r>
              <a:rPr lang="en-US" altLang="en-US"/>
              <a:t>Only short periods can be observed</a:t>
            </a:r>
          </a:p>
          <a:p>
            <a:r>
              <a:rPr lang="en-US" altLang="en-US"/>
              <a:t>Observer bias possible</a:t>
            </a:r>
          </a:p>
          <a:p>
            <a:r>
              <a:rPr lang="en-US" altLang="en-US"/>
              <a:t>Possible invasion of privacy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5632</TotalTime>
  <Words>424</Words>
  <Application>Microsoft Office PowerPoint</Application>
  <PresentationFormat>Widescreen</PresentationFormat>
  <Paragraphs>94</Paragraphs>
  <Slides>21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Century Gothic</vt:lpstr>
      <vt:lpstr>Times New Roman</vt:lpstr>
      <vt:lpstr>Wingdings 3</vt:lpstr>
      <vt:lpstr>Ion</vt:lpstr>
      <vt:lpstr>Clip</vt:lpstr>
      <vt:lpstr> MR2300: Marketing Research  Paul Tilley MR2300 Hybrid ------------------- </vt:lpstr>
      <vt:lpstr>In this Video we will:</vt:lpstr>
      <vt:lpstr>Observation</vt:lpstr>
      <vt:lpstr>What Can Be Observed?</vt:lpstr>
      <vt:lpstr>What Can Be Observed</vt:lpstr>
      <vt:lpstr>Categories of Observation</vt:lpstr>
      <vt:lpstr>Nonverbal Communication</vt:lpstr>
      <vt:lpstr>Observation of Human Behavior Benefits</vt:lpstr>
      <vt:lpstr>Observation of Human Behavior Limitations</vt:lpstr>
      <vt:lpstr>Observation of Physical Objects</vt:lpstr>
      <vt:lpstr>Scientifically Contrived Observation</vt:lpstr>
      <vt:lpstr>Content Analysis </vt:lpstr>
      <vt:lpstr>Response Latency</vt:lpstr>
      <vt:lpstr>Mechanical Observation</vt:lpstr>
      <vt:lpstr>Monitoring Web Site Traffic</vt:lpstr>
      <vt:lpstr>Physiological Reactions</vt:lpstr>
      <vt:lpstr>Eye Tracking Monitors</vt:lpstr>
      <vt:lpstr>Pupilometer</vt:lpstr>
      <vt:lpstr>Psychogalvanometer</vt:lpstr>
      <vt:lpstr>Voice Pitch Analysis</vt:lpstr>
      <vt:lpstr>Ethics on Observation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10 - Exploring  Marketing Research</dc:title>
  <dc:creator>Tobin Zikmund</dc:creator>
  <cp:lastModifiedBy>Tilley, Paul (C'ville)</cp:lastModifiedBy>
  <cp:revision>23</cp:revision>
  <dcterms:created xsi:type="dcterms:W3CDTF">2001-09-24T10:05:21Z</dcterms:created>
  <dcterms:modified xsi:type="dcterms:W3CDTF">2014-10-21T16:07:29Z</dcterms:modified>
</cp:coreProperties>
</file>